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507" r:id="rId2"/>
    <p:sldId id="511" r:id="rId3"/>
    <p:sldId id="492" r:id="rId4"/>
    <p:sldId id="506" r:id="rId5"/>
    <p:sldId id="496" r:id="rId6"/>
    <p:sldId id="497" r:id="rId7"/>
    <p:sldId id="498" r:id="rId8"/>
    <p:sldId id="499" r:id="rId9"/>
    <p:sldId id="500" r:id="rId10"/>
    <p:sldId id="501" r:id="rId11"/>
    <p:sldId id="502" r:id="rId12"/>
    <p:sldId id="503" r:id="rId13"/>
    <p:sldId id="504" r:id="rId14"/>
    <p:sldId id="505" r:id="rId15"/>
    <p:sldId id="447"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3" d="2"/>
        <a:sy n="3" d="2"/>
      </p:scale>
      <p:origin x="0" y="0"/>
    </p:cViewPr>
  </p:notesTextViewPr>
  <p:notesViewPr>
    <p:cSldViewPr snapToGrid="0">
      <p:cViewPr varScale="1">
        <p:scale>
          <a:sx n="58" d="100"/>
          <a:sy n="58" d="100"/>
        </p:scale>
        <p:origin x="33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23BA491-0121-4D28-8F4A-AF6BEC248D2E}" type="datetimeFigureOut">
              <a:rPr lang="en-IE" smtClean="0"/>
              <a:t>23/06/2025</a:t>
            </a:fld>
            <a:endParaRPr lang="en-IE"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9F2B214-D637-48AD-B4A1-71D589870D6A}" type="slidenum">
              <a:rPr lang="en-IE" smtClean="0"/>
              <a:t>‹#›</a:t>
            </a:fld>
            <a:endParaRPr lang="en-IE" dirty="0"/>
          </a:p>
        </p:txBody>
      </p:sp>
    </p:spTree>
    <p:extLst>
      <p:ext uri="{BB962C8B-B14F-4D97-AF65-F5344CB8AC3E}">
        <p14:creationId xmlns:p14="http://schemas.microsoft.com/office/powerpoint/2010/main" val="3349974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Members will be aware that an options paper was developed for the buildings and ground on the St Louis Lands by John Mclaughlin Architects. This was noted by members in February.</a:t>
            </a:r>
          </a:p>
          <a:p>
            <a:endParaRPr lang="en-IE" dirty="0"/>
          </a:p>
          <a:p>
            <a:r>
              <a:rPr lang="en-IE" dirty="0"/>
              <a:t>THRIVE funding Strand 1 funded this initial stage of the project (TcF Plan and the options paper) and there is now the opportunity to secure funding under Strand 2 of THRIVE funding  for the reuse of a vacant heritage structure with 100% funding up to the amount of 7million euro.</a:t>
            </a:r>
          </a:p>
          <a:p>
            <a:endParaRPr lang="en-IE" dirty="0"/>
          </a:p>
          <a:p>
            <a:r>
              <a:rPr lang="en-IE" dirty="0"/>
              <a:t>The Chapel as the predominant building on the site; and as a </a:t>
            </a:r>
            <a:r>
              <a:rPr lang="en-IE"/>
              <a:t>main attraction for </a:t>
            </a:r>
            <a:r>
              <a:rPr lang="en-IE" dirty="0"/>
              <a:t>further development on the campus has been identified as project building and to progress this following a tender competition Craftstudio Architects were appointed to develop the building for community/performance/hub for the town.</a:t>
            </a: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F2B214-D637-48AD-B4A1-71D589870D6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660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application is for the Chapel and the carpark area onto Broad Road.</a:t>
            </a:r>
          </a:p>
          <a:p>
            <a:endParaRPr lang="en-IE" dirty="0"/>
          </a:p>
          <a:p>
            <a:r>
              <a:rPr lang="en-IE" dirty="0"/>
              <a:t>The Former nursing home is included but generally relates to small demolition of some non original flat roof elements between the two buildings.</a:t>
            </a:r>
          </a:p>
        </p:txBody>
      </p:sp>
      <p:sp>
        <p:nvSpPr>
          <p:cNvPr id="4" name="Slide Number Placeholder 3"/>
          <p:cNvSpPr>
            <a:spLocks noGrp="1"/>
          </p:cNvSpPr>
          <p:nvPr>
            <p:ph type="sldNum" sz="quarter" idx="5"/>
          </p:nvPr>
        </p:nvSpPr>
        <p:spPr/>
        <p:txBody>
          <a:bodyPr/>
          <a:lstStyle/>
          <a:p>
            <a:fld id="{79F2B214-D637-48AD-B4A1-71D589870D6A}" type="slidenum">
              <a:rPr lang="en-IE" smtClean="0"/>
              <a:t>3</a:t>
            </a:fld>
            <a:endParaRPr lang="en-IE" dirty="0"/>
          </a:p>
        </p:txBody>
      </p:sp>
    </p:spTree>
    <p:extLst>
      <p:ext uri="{BB962C8B-B14F-4D97-AF65-F5344CB8AC3E}">
        <p14:creationId xmlns:p14="http://schemas.microsoft.com/office/powerpoint/2010/main" val="2196476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members will be aware this is part of a wider phased development proposal including the grounds of St Louis as well as the buildings.</a:t>
            </a:r>
          </a:p>
          <a:p>
            <a:endParaRPr lang="en-IE" dirty="0"/>
          </a:p>
          <a:p>
            <a:r>
              <a:rPr lang="en-IE" dirty="0"/>
              <a:t>A concurrent application is being developed to provide for the opening up of the grounds and this will submitted next week. The work involves the repair and renovation of the front walls and gates; improvement to the existing tree lined pathway into the park, introduction of boardwalks (Fully accessible) and development of a amenity spaces</a:t>
            </a:r>
          </a:p>
        </p:txBody>
      </p:sp>
      <p:sp>
        <p:nvSpPr>
          <p:cNvPr id="4" name="Slide Number Placeholder 3"/>
          <p:cNvSpPr>
            <a:spLocks noGrp="1"/>
          </p:cNvSpPr>
          <p:nvPr>
            <p:ph type="sldNum" sz="quarter" idx="5"/>
          </p:nvPr>
        </p:nvSpPr>
        <p:spPr/>
        <p:txBody>
          <a:bodyPr/>
          <a:lstStyle/>
          <a:p>
            <a:fld id="{79F2B214-D637-48AD-B4A1-71D589870D6A}" type="slidenum">
              <a:rPr lang="en-IE" smtClean="0"/>
              <a:t>4</a:t>
            </a:fld>
            <a:endParaRPr lang="en-IE" dirty="0"/>
          </a:p>
        </p:txBody>
      </p:sp>
    </p:spTree>
    <p:extLst>
      <p:ext uri="{BB962C8B-B14F-4D97-AF65-F5344CB8AC3E}">
        <p14:creationId xmlns:p14="http://schemas.microsoft.com/office/powerpoint/2010/main" val="1660542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For clarity the car park involves utilisation and extension of the car park; incorporation of the existing pedestrian steps to the north west of the site. Formal pedestrian entrance adjoining the existing vehicular entrance to the east</a:t>
            </a:r>
          </a:p>
          <a:p>
            <a:endParaRPr lang="en-IE" dirty="0"/>
          </a:p>
          <a:p>
            <a:r>
              <a:rPr lang="en-IE" dirty="0"/>
              <a:t>To ensure softening of the car par parking the existing trees have where possible being retained, SUDs incorporated in the layout. Pre planning has been held to ensure certification to allow emergency vehicular access and tender arrangements for the proposed building</a:t>
            </a:r>
          </a:p>
        </p:txBody>
      </p:sp>
      <p:sp>
        <p:nvSpPr>
          <p:cNvPr id="4" name="Slide Number Placeholder 3"/>
          <p:cNvSpPr>
            <a:spLocks noGrp="1"/>
          </p:cNvSpPr>
          <p:nvPr>
            <p:ph type="sldNum" sz="quarter" idx="5"/>
          </p:nvPr>
        </p:nvSpPr>
        <p:spPr/>
        <p:txBody>
          <a:bodyPr/>
          <a:lstStyle/>
          <a:p>
            <a:fld id="{79F2B214-D637-48AD-B4A1-71D589870D6A}" type="slidenum">
              <a:rPr lang="en-IE" smtClean="0"/>
              <a:t>5</a:t>
            </a:fld>
            <a:endParaRPr lang="en-IE" dirty="0"/>
          </a:p>
        </p:txBody>
      </p:sp>
    </p:spTree>
    <p:extLst>
      <p:ext uri="{BB962C8B-B14F-4D97-AF65-F5344CB8AC3E}">
        <p14:creationId xmlns:p14="http://schemas.microsoft.com/office/powerpoint/2010/main" val="432998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sz="1100" dirty="0">
                <a:latin typeface="Calibri" panose="020F0502020204030204" pitchFamily="34" charset="0"/>
                <a:cs typeface="Calibri" panose="020F0502020204030204" pitchFamily="34" charset="0"/>
              </a:rPr>
              <a:t>The proposal, has developed the main uses identified by the Options study. The proposal incorporates</a:t>
            </a:r>
          </a:p>
          <a:p>
            <a:endParaRPr lang="en-IE" sz="1100" dirty="0">
              <a:latin typeface="Calibri" panose="020F0502020204030204" pitchFamily="34" charset="0"/>
              <a:cs typeface="Calibri" panose="020F0502020204030204" pitchFamily="34" charset="0"/>
            </a:endParaRPr>
          </a:p>
          <a:p>
            <a:pPr marL="228600" indent="-228600">
              <a:buAutoNum type="alphaLcParenR"/>
            </a:pPr>
            <a:r>
              <a:rPr lang="en-US" sz="1100" b="0" i="0" dirty="0">
                <a:solidFill>
                  <a:srgbClr val="000000"/>
                </a:solidFill>
                <a:effectLst/>
                <a:latin typeface="Calibri" panose="020F0502020204030204" pitchFamily="34" charset="0"/>
                <a:cs typeface="Calibri" panose="020F0502020204030204" pitchFamily="34" charset="0"/>
              </a:rPr>
              <a:t>multi-purpose performance space, event and meeting spaces, exhibition spaces, café, circulation spaces, ancillary welfare and sanitary facilities</a:t>
            </a:r>
          </a:p>
          <a:p>
            <a:pPr marL="228600" indent="-228600">
              <a:buAutoNum type="alphaLcParenR"/>
            </a:pPr>
            <a:r>
              <a:rPr lang="en-US" sz="1100" b="0" i="0" dirty="0">
                <a:solidFill>
                  <a:srgbClr val="000000"/>
                </a:solidFill>
                <a:effectLst/>
                <a:latin typeface="Calibri" panose="020F0502020204030204" pitchFamily="34" charset="0"/>
                <a:cs typeface="Calibri" panose="020F0502020204030204" pitchFamily="34" charset="0"/>
              </a:rPr>
              <a:t>The ground floor incorporates 2 main additions ; i) entrance detailing incorporating separate stairwell/lift and changing places toilet ii) glazed café extension to the rear</a:t>
            </a:r>
          </a:p>
          <a:p>
            <a:r>
              <a:rPr lang="en-IE" sz="1100" dirty="0">
                <a:latin typeface="Calibri" panose="020F0502020204030204" pitchFamily="34" charset="0"/>
                <a:cs typeface="Calibri" panose="020F0502020204030204" pitchFamily="34" charset="0"/>
              </a:rPr>
              <a:t>Intention as set out in the masterplan is to create a destination as part of the greenway; in this regard the café alignment is configured to face the lake onto the greenway and link with the landscape master plan</a:t>
            </a:r>
          </a:p>
          <a:p>
            <a:endParaRPr lang="en-IE" sz="1100" dirty="0">
              <a:latin typeface="Calibri" panose="020F0502020204030204" pitchFamily="34" charset="0"/>
              <a:cs typeface="Calibri" panose="020F0502020204030204" pitchFamily="34" charset="0"/>
            </a:endParaRPr>
          </a:p>
          <a:p>
            <a:r>
              <a:rPr lang="en-IE" sz="1100" dirty="0">
                <a:latin typeface="Calibri" panose="020F0502020204030204" pitchFamily="34" charset="0"/>
                <a:cs typeface="Calibri" panose="020F0502020204030204" pitchFamily="34" charset="0"/>
              </a:rPr>
              <a:t>Once we have the activities on the lake and have the full network of routes through the park then we will have the full complement of uses.</a:t>
            </a:r>
          </a:p>
          <a:p>
            <a:endParaRPr lang="en-IE" sz="1100" dirty="0">
              <a:latin typeface="Calibri" panose="020F0502020204030204" pitchFamily="34" charset="0"/>
              <a:cs typeface="Calibri" panose="020F0502020204030204" pitchFamily="34" charset="0"/>
            </a:endParaRPr>
          </a:p>
          <a:p>
            <a:r>
              <a:rPr lang="en-IE" sz="1100" dirty="0">
                <a:latin typeface="Calibri" panose="020F0502020204030204" pitchFamily="34" charset="0"/>
                <a:cs typeface="Calibri" panose="020F0502020204030204" pitchFamily="34" charset="0"/>
              </a:rPr>
              <a:t>The intention of this development is to allow once addition funding opportunities arise to develop the nursing home and pre plan the linkages so there are two main routes</a:t>
            </a:r>
          </a:p>
          <a:p>
            <a:pPr marL="171450" indent="-171450">
              <a:buFontTx/>
              <a:buChar char="-"/>
            </a:pPr>
            <a:r>
              <a:rPr lang="en-IE" sz="1100" dirty="0">
                <a:latin typeface="Calibri" panose="020F0502020204030204" pitchFamily="34" charset="0"/>
                <a:cs typeface="Calibri" panose="020F0502020204030204" pitchFamily="34" charset="0"/>
              </a:rPr>
              <a:t>Through the café</a:t>
            </a:r>
          </a:p>
          <a:p>
            <a:pPr marL="171450" indent="-171450">
              <a:buFontTx/>
              <a:buChar char="-"/>
            </a:pPr>
            <a:r>
              <a:rPr lang="en-IE" sz="1100" dirty="0">
                <a:latin typeface="Calibri" panose="020F0502020204030204" pitchFamily="34" charset="0"/>
                <a:cs typeface="Calibri" panose="020F0502020204030204" pitchFamily="34" charset="0"/>
              </a:rPr>
              <a:t>Upper floor through the mezzanine area</a:t>
            </a:r>
          </a:p>
          <a:p>
            <a:pPr marL="171450" indent="-171450">
              <a:buFontTx/>
              <a:buChar char="-"/>
            </a:pPr>
            <a:endParaRPr lang="en-IE" sz="1100" dirty="0">
              <a:latin typeface="Calibri" panose="020F0502020204030204" pitchFamily="34" charset="0"/>
              <a:cs typeface="Calibri" panose="020F0502020204030204" pitchFamily="34" charset="0"/>
            </a:endParaRPr>
          </a:p>
          <a:p>
            <a:pPr marL="171450" indent="-171450">
              <a:buFontTx/>
              <a:buChar char="-"/>
            </a:pPr>
            <a:r>
              <a:rPr lang="en-IE" sz="1100" dirty="0">
                <a:latin typeface="Calibri" panose="020F0502020204030204" pitchFamily="34" charset="0"/>
                <a:cs typeface="Calibri" panose="020F0502020204030204" pitchFamily="34" charset="0"/>
              </a:rPr>
              <a:t>Heritage terms </a:t>
            </a:r>
          </a:p>
          <a:p>
            <a:pPr marL="171450" indent="-171450">
              <a:buFontTx/>
              <a:buChar char="-"/>
            </a:pPr>
            <a:r>
              <a:rPr lang="en-IE" sz="1100" dirty="0">
                <a:latin typeface="Calibri" panose="020F0502020204030204" pitchFamily="34" charset="0"/>
                <a:cs typeface="Calibri" panose="020F0502020204030204" pitchFamily="34" charset="0"/>
              </a:rPr>
              <a:t>Utilising the stained glass as features upstairs</a:t>
            </a:r>
          </a:p>
          <a:p>
            <a:pPr marL="171450" indent="-171450">
              <a:buFontTx/>
              <a:buChar char="-"/>
            </a:pPr>
            <a:r>
              <a:rPr lang="en-IE" sz="1100" dirty="0">
                <a:latin typeface="Calibri" panose="020F0502020204030204" pitchFamily="34" charset="0"/>
                <a:cs typeface="Calibri" panose="020F0502020204030204" pitchFamily="34" charset="0"/>
              </a:rPr>
              <a:t>Retaining the organ upstairs</a:t>
            </a:r>
          </a:p>
          <a:p>
            <a:pPr marL="171450" indent="-171450">
              <a:buFontTx/>
              <a:buChar char="-"/>
            </a:pPr>
            <a:r>
              <a:rPr lang="en-IE" sz="1100" dirty="0">
                <a:latin typeface="Calibri" panose="020F0502020204030204" pitchFamily="34" charset="0"/>
                <a:cs typeface="Calibri" panose="020F0502020204030204" pitchFamily="34" charset="0"/>
              </a:rPr>
              <a:t>Integrating the stations of the cross albeit in a slightly different configuration</a:t>
            </a:r>
          </a:p>
          <a:p>
            <a:endParaRPr lang="en-IE" dirty="0"/>
          </a:p>
        </p:txBody>
      </p:sp>
      <p:sp>
        <p:nvSpPr>
          <p:cNvPr id="4" name="Slide Number Placeholder 3"/>
          <p:cNvSpPr>
            <a:spLocks noGrp="1"/>
          </p:cNvSpPr>
          <p:nvPr>
            <p:ph type="sldNum" sz="quarter" idx="5"/>
          </p:nvPr>
        </p:nvSpPr>
        <p:spPr/>
        <p:txBody>
          <a:bodyPr/>
          <a:lstStyle/>
          <a:p>
            <a:fld id="{79F2B214-D637-48AD-B4A1-71D589870D6A}" type="slidenum">
              <a:rPr lang="en-IE" smtClean="0"/>
              <a:t>6</a:t>
            </a:fld>
            <a:endParaRPr lang="en-IE" dirty="0"/>
          </a:p>
        </p:txBody>
      </p:sp>
    </p:spTree>
    <p:extLst>
      <p:ext uri="{BB962C8B-B14F-4D97-AF65-F5344CB8AC3E}">
        <p14:creationId xmlns:p14="http://schemas.microsoft.com/office/powerpoint/2010/main" val="2758009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Upper floor includes</a:t>
            </a:r>
          </a:p>
          <a:p>
            <a:r>
              <a:rPr lang="en-US" b="0" i="0" dirty="0">
                <a:solidFill>
                  <a:srgbClr val="000000"/>
                </a:solidFill>
                <a:effectLst/>
                <a:latin typeface="Calibri" panose="020F0502020204030204" pitchFamily="34" charset="0"/>
              </a:rPr>
              <a:t>the addition of a mezzanine floor, to accommodate an event space</a:t>
            </a:r>
          </a:p>
          <a:p>
            <a:endParaRPr lang="en-US" b="0" i="0" dirty="0">
              <a:solidFill>
                <a:srgbClr val="000000"/>
              </a:solidFill>
              <a:effectLst/>
              <a:latin typeface="Calibri" panose="020F0502020204030204" pitchFamily="34" charset="0"/>
            </a:endParaRPr>
          </a:p>
          <a:p>
            <a:r>
              <a:rPr lang="en-US" b="0" i="0" dirty="0">
                <a:solidFill>
                  <a:srgbClr val="000000"/>
                </a:solidFill>
                <a:effectLst/>
                <a:latin typeface="Calibri" panose="020F0502020204030204" pitchFamily="34" charset="0"/>
              </a:rPr>
              <a:t>Accessible via an internal stairwell and the external stairwell</a:t>
            </a:r>
          </a:p>
          <a:p>
            <a:endParaRPr lang="en-US" b="0" i="0" dirty="0">
              <a:solidFill>
                <a:srgbClr val="000000"/>
              </a:solidFill>
              <a:effectLst/>
              <a:latin typeface="Calibri" panose="020F0502020204030204" pitchFamily="34" charset="0"/>
            </a:endParaRPr>
          </a:p>
          <a:p>
            <a:r>
              <a:rPr lang="en-US" b="0" i="0" dirty="0">
                <a:solidFill>
                  <a:srgbClr val="000000"/>
                </a:solidFill>
                <a:effectLst/>
                <a:latin typeface="Calibri" panose="020F0502020204030204" pitchFamily="34" charset="0"/>
              </a:rPr>
              <a:t>The layout has been developed to allow for future integration and linkages with the former nursing home</a:t>
            </a:r>
          </a:p>
          <a:p>
            <a:pPr marL="171450" indent="-171450">
              <a:buFontTx/>
              <a:buChar char="-"/>
            </a:pPr>
            <a:r>
              <a:rPr lang="en-US" b="0" i="0" dirty="0">
                <a:solidFill>
                  <a:srgbClr val="000000"/>
                </a:solidFill>
                <a:effectLst/>
                <a:latin typeface="Calibri" panose="020F0502020204030204" pitchFamily="34" charset="0"/>
              </a:rPr>
              <a:t>Upper floor to link on that level to provide potential to immediately access smaller rooms on the second floor</a:t>
            </a:r>
          </a:p>
          <a:p>
            <a:pPr marL="171450" indent="-171450">
              <a:buFontTx/>
              <a:buChar char="-"/>
            </a:pPr>
            <a:r>
              <a:rPr lang="en-US" b="0" i="0" dirty="0">
                <a:solidFill>
                  <a:srgbClr val="000000"/>
                </a:solidFill>
                <a:effectLst/>
                <a:latin typeface="Calibri" panose="020F0502020204030204" pitchFamily="34" charset="0"/>
              </a:rPr>
              <a:t>Lower level link through the main corridor and also through the café area</a:t>
            </a:r>
            <a:endParaRPr lang="en-IE" dirty="0"/>
          </a:p>
        </p:txBody>
      </p:sp>
      <p:sp>
        <p:nvSpPr>
          <p:cNvPr id="4" name="Slide Number Placeholder 3"/>
          <p:cNvSpPr>
            <a:spLocks noGrp="1"/>
          </p:cNvSpPr>
          <p:nvPr>
            <p:ph type="sldNum" sz="quarter" idx="5"/>
          </p:nvPr>
        </p:nvSpPr>
        <p:spPr/>
        <p:txBody>
          <a:bodyPr/>
          <a:lstStyle/>
          <a:p>
            <a:fld id="{79F2B214-D637-48AD-B4A1-71D589870D6A}" type="slidenum">
              <a:rPr lang="en-IE" smtClean="0"/>
              <a:t>7</a:t>
            </a:fld>
            <a:endParaRPr lang="en-IE" dirty="0"/>
          </a:p>
        </p:txBody>
      </p:sp>
    </p:spTree>
    <p:extLst>
      <p:ext uri="{BB962C8B-B14F-4D97-AF65-F5344CB8AC3E}">
        <p14:creationId xmlns:p14="http://schemas.microsoft.com/office/powerpoint/2010/main" val="2064475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These are a number of rendered drawings to give the impression of the proposal</a:t>
            </a:r>
          </a:p>
          <a:p>
            <a:endParaRPr lang="en-IE" dirty="0"/>
          </a:p>
          <a:p>
            <a:r>
              <a:rPr lang="en-IE" dirty="0"/>
              <a:t>This is the view looking at the church from the Broad Road over the car park – aim as indicated previously is to open up the campus to town; through the introduction of the entrance feature makes the reading of the building easier and adds a bot of interest to its elevation.</a:t>
            </a:r>
          </a:p>
          <a:p>
            <a:endParaRPr lang="en-IE" dirty="0"/>
          </a:p>
          <a:p>
            <a:r>
              <a:rPr lang="en-IE" dirty="0"/>
              <a:t>Aim was to be a bit subtle hence the lower levels and angular nature of the tower element</a:t>
            </a:r>
          </a:p>
        </p:txBody>
      </p:sp>
      <p:sp>
        <p:nvSpPr>
          <p:cNvPr id="4" name="Slide Number Placeholder 3"/>
          <p:cNvSpPr>
            <a:spLocks noGrp="1"/>
          </p:cNvSpPr>
          <p:nvPr>
            <p:ph type="sldNum" sz="quarter" idx="5"/>
          </p:nvPr>
        </p:nvSpPr>
        <p:spPr/>
        <p:txBody>
          <a:bodyPr/>
          <a:lstStyle/>
          <a:p>
            <a:fld id="{79F2B214-D637-48AD-B4A1-71D589870D6A}" type="slidenum">
              <a:rPr lang="en-IE" smtClean="0"/>
              <a:t>8</a:t>
            </a:fld>
            <a:endParaRPr lang="en-IE" dirty="0"/>
          </a:p>
        </p:txBody>
      </p:sp>
    </p:spTree>
    <p:extLst>
      <p:ext uri="{BB962C8B-B14F-4D97-AF65-F5344CB8AC3E}">
        <p14:creationId xmlns:p14="http://schemas.microsoft.com/office/powerpoint/2010/main" val="2528173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Aim of the feature entrance is to reorientate the building to the Broad Road and also provide interest at night/evening.</a:t>
            </a:r>
          </a:p>
          <a:p>
            <a:endParaRPr lang="en-IE" dirty="0"/>
          </a:p>
          <a:p>
            <a:r>
              <a:rPr lang="en-IE" dirty="0"/>
              <a:t>Through the use of anodised perforated bronze detailing provides this visibility from Broad Road</a:t>
            </a:r>
          </a:p>
        </p:txBody>
      </p:sp>
      <p:sp>
        <p:nvSpPr>
          <p:cNvPr id="4" name="Slide Number Placeholder 3"/>
          <p:cNvSpPr>
            <a:spLocks noGrp="1"/>
          </p:cNvSpPr>
          <p:nvPr>
            <p:ph type="sldNum" sz="quarter" idx="5"/>
          </p:nvPr>
        </p:nvSpPr>
        <p:spPr/>
        <p:txBody>
          <a:bodyPr/>
          <a:lstStyle/>
          <a:p>
            <a:fld id="{79F2B214-D637-48AD-B4A1-71D589870D6A}" type="slidenum">
              <a:rPr lang="en-IE" smtClean="0"/>
              <a:t>9</a:t>
            </a:fld>
            <a:endParaRPr lang="en-IE" dirty="0"/>
          </a:p>
        </p:txBody>
      </p:sp>
    </p:spTree>
    <p:extLst>
      <p:ext uri="{BB962C8B-B14F-4D97-AF65-F5344CB8AC3E}">
        <p14:creationId xmlns:p14="http://schemas.microsoft.com/office/powerpoint/2010/main" val="628639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9F2B214-D637-48AD-B4A1-71D589870D6A}" type="slidenum">
              <a:rPr lang="en-IE" smtClean="0"/>
              <a:t>10</a:t>
            </a:fld>
            <a:endParaRPr lang="en-IE" dirty="0"/>
          </a:p>
        </p:txBody>
      </p:sp>
    </p:spTree>
    <p:extLst>
      <p:ext uri="{BB962C8B-B14F-4D97-AF65-F5344CB8AC3E}">
        <p14:creationId xmlns:p14="http://schemas.microsoft.com/office/powerpoint/2010/main" val="726918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9F2B214-D637-48AD-B4A1-71D589870D6A}" type="slidenum">
              <a:rPr lang="en-IE" smtClean="0"/>
              <a:t>11</a:t>
            </a:fld>
            <a:endParaRPr lang="en-IE" dirty="0"/>
          </a:p>
        </p:txBody>
      </p:sp>
    </p:spTree>
    <p:extLst>
      <p:ext uri="{BB962C8B-B14F-4D97-AF65-F5344CB8AC3E}">
        <p14:creationId xmlns:p14="http://schemas.microsoft.com/office/powerpoint/2010/main" val="1514332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figure to the right is showing the entrance foyer from the cloister providing a general impression of the internal appearance</a:t>
            </a:r>
          </a:p>
          <a:p>
            <a:endParaRPr lang="en-IE" dirty="0"/>
          </a:p>
          <a:p>
            <a:r>
              <a:rPr lang="en-IE" dirty="0"/>
              <a:t>Image to left is showing the new café addition; composition in the same architectural language as the extension to the front of the building; configured in such a way as to take advantage of the lakeside view as well as the approach from the Skinnader Road roundabout</a:t>
            </a:r>
          </a:p>
        </p:txBody>
      </p:sp>
      <p:sp>
        <p:nvSpPr>
          <p:cNvPr id="4" name="Slide Number Placeholder 3"/>
          <p:cNvSpPr>
            <a:spLocks noGrp="1"/>
          </p:cNvSpPr>
          <p:nvPr>
            <p:ph type="sldNum" sz="quarter" idx="5"/>
          </p:nvPr>
        </p:nvSpPr>
        <p:spPr/>
        <p:txBody>
          <a:bodyPr/>
          <a:lstStyle/>
          <a:p>
            <a:fld id="{79F2B214-D637-48AD-B4A1-71D589870D6A}" type="slidenum">
              <a:rPr lang="en-IE" smtClean="0"/>
              <a:t>12</a:t>
            </a:fld>
            <a:endParaRPr lang="en-IE" dirty="0"/>
          </a:p>
        </p:txBody>
      </p:sp>
    </p:spTree>
    <p:extLst>
      <p:ext uri="{BB962C8B-B14F-4D97-AF65-F5344CB8AC3E}">
        <p14:creationId xmlns:p14="http://schemas.microsoft.com/office/powerpoint/2010/main" val="4231965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View of the internal view from the café</a:t>
            </a:r>
          </a:p>
          <a:p>
            <a:endParaRPr lang="en-IE" dirty="0"/>
          </a:p>
          <a:p>
            <a:r>
              <a:rPr lang="en-IE" dirty="0"/>
              <a:t>Upper mezzanine area ; laid out for conference/performance – things to note – in longer term this will allow linkage on the upper floors into the nursing home;</a:t>
            </a:r>
          </a:p>
          <a:p>
            <a:endParaRPr lang="en-IE" dirty="0"/>
          </a:p>
          <a:p>
            <a:r>
              <a:rPr lang="en-IE" dirty="0"/>
              <a:t>Chairs are not fixed thereby allowing further flexibility of the space involved</a:t>
            </a:r>
          </a:p>
        </p:txBody>
      </p:sp>
      <p:sp>
        <p:nvSpPr>
          <p:cNvPr id="4" name="Slide Number Placeholder 3"/>
          <p:cNvSpPr>
            <a:spLocks noGrp="1"/>
          </p:cNvSpPr>
          <p:nvPr>
            <p:ph type="sldNum" sz="quarter" idx="5"/>
          </p:nvPr>
        </p:nvSpPr>
        <p:spPr/>
        <p:txBody>
          <a:bodyPr/>
          <a:lstStyle/>
          <a:p>
            <a:fld id="{79F2B214-D637-48AD-B4A1-71D589870D6A}" type="slidenum">
              <a:rPr lang="en-IE" smtClean="0"/>
              <a:t>13</a:t>
            </a:fld>
            <a:endParaRPr lang="en-IE" dirty="0"/>
          </a:p>
        </p:txBody>
      </p:sp>
    </p:spTree>
    <p:extLst>
      <p:ext uri="{BB962C8B-B14F-4D97-AF65-F5344CB8AC3E}">
        <p14:creationId xmlns:p14="http://schemas.microsoft.com/office/powerpoint/2010/main" val="493595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Further view of the café addition and its relationship with the gable of the church</a:t>
            </a:r>
          </a:p>
          <a:p>
            <a:endParaRPr lang="en-IE" dirty="0"/>
          </a:p>
          <a:p>
            <a:r>
              <a:rPr lang="en-IE" dirty="0"/>
              <a:t>Image to right again an internal view from the alter area showing the smaller meeting/talking area and the internal staircase; of note within this picture is the glazed partition between the upper floor mezzanine and the main part of the church thereby allowing separation of uses and control of acoustics </a:t>
            </a:r>
          </a:p>
        </p:txBody>
      </p:sp>
      <p:sp>
        <p:nvSpPr>
          <p:cNvPr id="4" name="Slide Number Placeholder 3"/>
          <p:cNvSpPr>
            <a:spLocks noGrp="1"/>
          </p:cNvSpPr>
          <p:nvPr>
            <p:ph type="sldNum" sz="quarter" idx="5"/>
          </p:nvPr>
        </p:nvSpPr>
        <p:spPr/>
        <p:txBody>
          <a:bodyPr/>
          <a:lstStyle/>
          <a:p>
            <a:fld id="{79F2B214-D637-48AD-B4A1-71D589870D6A}" type="slidenum">
              <a:rPr lang="en-IE" smtClean="0"/>
              <a:t>14</a:t>
            </a:fld>
            <a:endParaRPr lang="en-IE" dirty="0"/>
          </a:p>
        </p:txBody>
      </p:sp>
    </p:spTree>
    <p:extLst>
      <p:ext uri="{BB962C8B-B14F-4D97-AF65-F5344CB8AC3E}">
        <p14:creationId xmlns:p14="http://schemas.microsoft.com/office/powerpoint/2010/main" val="2780046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Due to the criteria set down for the THRIVE funding Strand 2 the Part VIII application has to be approved by the 31 May 2025.</a:t>
            </a:r>
          </a:p>
          <a:p>
            <a:endParaRPr lang="en-IE" dirty="0"/>
          </a:p>
          <a:p>
            <a:r>
              <a:rPr lang="en-IE" dirty="0"/>
              <a:t>Consequently the application is to be submitted/advertised on Thursday with a 6 week consultation period; intention will be to be present the recommendation at the May full council meeting</a:t>
            </a: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CDEF7B-E6F4-4ACA-9AD5-A60DA05CFEA5}"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038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DD3A-BCF9-B165-76C8-81DDCB993D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820AC66E-5837-D3B7-25CD-B3C915D85E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E7C58702-F39D-9155-624E-642BBB3A8254}"/>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8D202447-6B0F-94D3-3AD8-6ACF9B24A7E7}"/>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89EB7752-38A8-BCAF-57F3-46BD16647E34}"/>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1051360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07B74-DC77-EC07-5E04-0FD69FA68AC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DAB47AF-4856-7766-7437-37F94B4B70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BA22C12-1FB1-F523-99B7-C1B7D74C3393}"/>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8AA9F29C-6D38-D420-5686-774001FD79DB}"/>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FD086D24-B656-2A12-9A96-58887F2C4F9C}"/>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3511071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5491-7D02-2894-8C5B-6150F6FFE3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570301B-6C27-5F95-DE57-3F85AC0081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8B868D-4563-DE13-ADD5-3FA297FA046B}"/>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7CC44648-4079-073C-ED22-C29D1DEB67D0}"/>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6F78B51B-5353-CEE5-20A7-9C5C7CF04500}"/>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112446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6F12-DAF9-57FF-4C48-41872671C4A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5888375-5B0F-D69D-F27C-657334E98C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1285C027-DF5A-12C1-AED2-2F7FE8670F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E7F71458-0FAA-9DA5-36C0-D012D979A119}"/>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6" name="Footer Placeholder 5">
            <a:extLst>
              <a:ext uri="{FF2B5EF4-FFF2-40B4-BE49-F238E27FC236}">
                <a16:creationId xmlns:a16="http://schemas.microsoft.com/office/drawing/2014/main" id="{33F48E41-EF29-89B4-A81E-912D268708F3}"/>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09854EAA-2E4C-B65A-4181-43A27BC78F18}"/>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3322328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5B93-CD6F-FB2C-1693-24B9C41EA0BE}"/>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46FBD4F-BCA1-D941-2800-9507B58825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0797D7-19DA-734E-312F-F54237B988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3E32DE16-DF7C-8B1C-A870-E68CDF8698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406593-D80E-6F09-A8A2-3832F9B8D4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5CDABE85-9074-62C3-D48F-CEEE24EBBB98}"/>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8" name="Footer Placeholder 7">
            <a:extLst>
              <a:ext uri="{FF2B5EF4-FFF2-40B4-BE49-F238E27FC236}">
                <a16:creationId xmlns:a16="http://schemas.microsoft.com/office/drawing/2014/main" id="{DF7D23C5-E1B7-2B0E-B6DA-88C249B3F60D}"/>
              </a:ext>
            </a:extLst>
          </p:cNvPr>
          <p:cNvSpPr>
            <a:spLocks noGrp="1"/>
          </p:cNvSpPr>
          <p:nvPr>
            <p:ph type="ftr" sz="quarter" idx="11"/>
          </p:nvPr>
        </p:nvSpPr>
        <p:spPr/>
        <p:txBody>
          <a:bodyPr/>
          <a:lstStyle/>
          <a:p>
            <a:endParaRPr lang="en-IE" dirty="0"/>
          </a:p>
        </p:txBody>
      </p:sp>
      <p:sp>
        <p:nvSpPr>
          <p:cNvPr id="9" name="Slide Number Placeholder 8">
            <a:extLst>
              <a:ext uri="{FF2B5EF4-FFF2-40B4-BE49-F238E27FC236}">
                <a16:creationId xmlns:a16="http://schemas.microsoft.com/office/drawing/2014/main" id="{ECD1F65F-B740-B303-EABF-1BD8873BA7C7}"/>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1231977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68F5-BCFD-C406-20C7-E261A26B3E78}"/>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3493EB4A-6FBE-FE3F-4CED-67671DAE12A4}"/>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4" name="Footer Placeholder 3">
            <a:extLst>
              <a:ext uri="{FF2B5EF4-FFF2-40B4-BE49-F238E27FC236}">
                <a16:creationId xmlns:a16="http://schemas.microsoft.com/office/drawing/2014/main" id="{C9CA8AFE-0F97-DC54-9E1D-B1218BED1DC4}"/>
              </a:ext>
            </a:extLst>
          </p:cNvPr>
          <p:cNvSpPr>
            <a:spLocks noGrp="1"/>
          </p:cNvSpPr>
          <p:nvPr>
            <p:ph type="ftr" sz="quarter" idx="11"/>
          </p:nvPr>
        </p:nvSpPr>
        <p:spPr/>
        <p:txBody>
          <a:bodyPr/>
          <a:lstStyle/>
          <a:p>
            <a:endParaRPr lang="en-IE" dirty="0"/>
          </a:p>
        </p:txBody>
      </p:sp>
      <p:sp>
        <p:nvSpPr>
          <p:cNvPr id="5" name="Slide Number Placeholder 4">
            <a:extLst>
              <a:ext uri="{FF2B5EF4-FFF2-40B4-BE49-F238E27FC236}">
                <a16:creationId xmlns:a16="http://schemas.microsoft.com/office/drawing/2014/main" id="{F72857F2-BE2E-6C67-C608-54FE7DAEB91E}"/>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244461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11713-87AC-B268-CEBD-1411F43307AE}"/>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3" name="Footer Placeholder 2">
            <a:extLst>
              <a:ext uri="{FF2B5EF4-FFF2-40B4-BE49-F238E27FC236}">
                <a16:creationId xmlns:a16="http://schemas.microsoft.com/office/drawing/2014/main" id="{1841D8E4-96C3-6CE0-25FE-F9226D9181BC}"/>
              </a:ext>
            </a:extLst>
          </p:cNvPr>
          <p:cNvSpPr>
            <a:spLocks noGrp="1"/>
          </p:cNvSpPr>
          <p:nvPr>
            <p:ph type="ftr" sz="quarter" idx="11"/>
          </p:nvPr>
        </p:nvSpPr>
        <p:spPr/>
        <p:txBody>
          <a:bodyPr/>
          <a:lstStyle/>
          <a:p>
            <a:endParaRPr lang="en-IE" dirty="0"/>
          </a:p>
        </p:txBody>
      </p:sp>
      <p:sp>
        <p:nvSpPr>
          <p:cNvPr id="4" name="Slide Number Placeholder 3">
            <a:extLst>
              <a:ext uri="{FF2B5EF4-FFF2-40B4-BE49-F238E27FC236}">
                <a16:creationId xmlns:a16="http://schemas.microsoft.com/office/drawing/2014/main" id="{DE52E2A8-0C80-250F-1602-DE0417293A72}"/>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2498299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062-DA1C-042D-7832-F8F623514D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46AA47B3-BA0C-17B5-D2A3-4A76B6E2FD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A7318FC1-2399-7B63-ABB2-ADD81F27C0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8F6481-D543-A54C-CE89-20A9E13A251C}"/>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6" name="Footer Placeholder 5">
            <a:extLst>
              <a:ext uri="{FF2B5EF4-FFF2-40B4-BE49-F238E27FC236}">
                <a16:creationId xmlns:a16="http://schemas.microsoft.com/office/drawing/2014/main" id="{7EEB0C6B-E912-CBC2-246E-227CA3DA7FB6}"/>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4E8DA9C3-D10A-D210-88F6-7E2334DB445E}"/>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34465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42DB-448D-1953-4DA5-37716431FF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96E5E6E4-C145-FEAC-590B-A069C78770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a:extLst>
              <a:ext uri="{FF2B5EF4-FFF2-40B4-BE49-F238E27FC236}">
                <a16:creationId xmlns:a16="http://schemas.microsoft.com/office/drawing/2014/main" id="{25262BEC-B66C-8F1D-1DDB-6875D0EF81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B7B244-219E-2E2B-0A90-684CB2430B42}"/>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6" name="Footer Placeholder 5">
            <a:extLst>
              <a:ext uri="{FF2B5EF4-FFF2-40B4-BE49-F238E27FC236}">
                <a16:creationId xmlns:a16="http://schemas.microsoft.com/office/drawing/2014/main" id="{76089935-5329-57B5-9B08-2F8A6BF08BFF}"/>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FDF374A8-808D-D189-6161-90F4B8E99233}"/>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3685682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44524-00F4-FB3E-0D50-BB955F14D64A}"/>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FCAEAA5-91B8-5847-CE21-7F272BD6ED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6A43EC5-1111-323A-673C-ECB0520A8E7E}"/>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7FAA4FF4-F55F-F19A-CB2E-8DEEF9CF8F29}"/>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6C88CB0D-8E78-0C98-6957-5F6D4B9FB7A4}"/>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63058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383241-947F-14C9-6621-B1BA5D3A75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D02985CE-ABAE-00F5-6141-82F1D9C150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964D065-79CA-DBAF-73D1-2173FC50F19A}"/>
              </a:ext>
            </a:extLst>
          </p:cNvPr>
          <p:cNvSpPr>
            <a:spLocks noGrp="1"/>
          </p:cNvSpPr>
          <p:nvPr>
            <p:ph type="dt" sz="half" idx="10"/>
          </p:nvPr>
        </p:nvSpPr>
        <p:spPr/>
        <p:txBody>
          <a:body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0627F2B8-8E0D-472C-5318-80BA04542BC8}"/>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5FDAD3BA-3337-C40B-3EE3-DC73EDED922D}"/>
              </a:ext>
            </a:extLst>
          </p:cNvPr>
          <p:cNvSpPr>
            <a:spLocks noGrp="1"/>
          </p:cNvSpPr>
          <p:nvPr>
            <p:ph type="sldNum" sz="quarter" idx="12"/>
          </p:nvPr>
        </p:nvSpPr>
        <p:spPr/>
        <p:txBody>
          <a:bodyPr/>
          <a:lstStyle/>
          <a:p>
            <a:fld id="{42CFEC92-7B89-4208-92E5-6C8A723A028E}" type="slidenum">
              <a:rPr lang="en-IE" smtClean="0"/>
              <a:t>‹#›</a:t>
            </a:fld>
            <a:endParaRPr lang="en-IE" dirty="0"/>
          </a:p>
        </p:txBody>
      </p:sp>
    </p:spTree>
    <p:extLst>
      <p:ext uri="{BB962C8B-B14F-4D97-AF65-F5344CB8AC3E}">
        <p14:creationId xmlns:p14="http://schemas.microsoft.com/office/powerpoint/2010/main" val="139159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396A8E-46D7-EF3F-5037-DE97F8EFD1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A8FFC38-8EC9-7B8F-341D-9B04F2F210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50BB334-8AEF-D653-4E54-92CDACA5E9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D80E2A-932C-4B5F-9E39-5D6A1E8610F8}" type="datetimeFigureOut">
              <a:rPr lang="en-IE" smtClean="0"/>
              <a:t>23/06/2025</a:t>
            </a:fld>
            <a:endParaRPr lang="en-IE" dirty="0"/>
          </a:p>
        </p:txBody>
      </p:sp>
      <p:sp>
        <p:nvSpPr>
          <p:cNvPr id="5" name="Footer Placeholder 4">
            <a:extLst>
              <a:ext uri="{FF2B5EF4-FFF2-40B4-BE49-F238E27FC236}">
                <a16:creationId xmlns:a16="http://schemas.microsoft.com/office/drawing/2014/main" id="{6ED22EF0-B945-7F7F-6593-B075F72282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dirty="0"/>
          </a:p>
        </p:txBody>
      </p:sp>
      <p:sp>
        <p:nvSpPr>
          <p:cNvPr id="6" name="Slide Number Placeholder 5">
            <a:extLst>
              <a:ext uri="{FF2B5EF4-FFF2-40B4-BE49-F238E27FC236}">
                <a16:creationId xmlns:a16="http://schemas.microsoft.com/office/drawing/2014/main" id="{7A16FA61-BF43-6713-F68D-2E9CC82054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CFEC92-7B89-4208-92E5-6C8A723A028E}" type="slidenum">
              <a:rPr lang="en-IE" smtClean="0"/>
              <a:t>‹#›</a:t>
            </a:fld>
            <a:endParaRPr lang="en-IE" dirty="0"/>
          </a:p>
        </p:txBody>
      </p:sp>
    </p:spTree>
    <p:extLst>
      <p:ext uri="{BB962C8B-B14F-4D97-AF65-F5344CB8AC3E}">
        <p14:creationId xmlns:p14="http://schemas.microsoft.com/office/powerpoint/2010/main" val="2036327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2813315-50DC-EA7A-7AC0-14E649AB3962}"/>
              </a:ext>
            </a:extLst>
          </p:cNvPr>
          <p:cNvPicPr>
            <a:picLocks noChangeAspect="1"/>
          </p:cNvPicPr>
          <p:nvPr/>
        </p:nvPicPr>
        <p:blipFill>
          <a:blip r:embed="rId2"/>
          <a:srcRect r="3122" b="-1"/>
          <a:stretch>
            <a:fillRect/>
          </a:stretch>
        </p:blipFill>
        <p:spPr>
          <a:xfrm>
            <a:off x="-4" y="0"/>
            <a:ext cx="9901064" cy="6408309"/>
          </a:xfrm>
          <a:prstGeom prst="rect">
            <a:avLst/>
          </a:prstGeom>
        </p:spPr>
      </p:pic>
      <p:sp>
        <p:nvSpPr>
          <p:cNvPr id="12"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a:extLst>
              <a:ext uri="{FF2B5EF4-FFF2-40B4-BE49-F238E27FC236}">
                <a16:creationId xmlns:a16="http://schemas.microsoft.com/office/drawing/2014/main" id="{490599C5-88D6-6AA1-7944-033C5071BC0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18587" y="4890327"/>
            <a:ext cx="999554" cy="1136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487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4" name="Rectangle 3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B640884-30CD-E7F5-2537-64F8A33A86F3}"/>
              </a:ext>
            </a:extLst>
          </p:cNvPr>
          <p:cNvSpPr>
            <a:spLocks noGrp="1"/>
          </p:cNvSpPr>
          <p:nvPr>
            <p:ph type="ctrTitle"/>
          </p:nvPr>
        </p:nvSpPr>
        <p:spPr>
          <a:xfrm>
            <a:off x="699714" y="5490971"/>
            <a:ext cx="6962072" cy="1159200"/>
          </a:xfrm>
        </p:spPr>
        <p:txBody>
          <a:bodyPr anchor="ctr">
            <a:normAutofit/>
          </a:bodyPr>
          <a:lstStyle/>
          <a:p>
            <a:pPr algn="l"/>
            <a:r>
              <a:rPr lang="en-IE" sz="3700" b="0" i="0" u="none" strike="noStrike" baseline="0" dirty="0">
                <a:solidFill>
                  <a:srgbClr val="FFFFFF"/>
                </a:solidFill>
                <a:latin typeface="DalaMoa-Light"/>
              </a:rPr>
              <a:t>Reimagining Monaghan</a:t>
            </a:r>
            <a:br>
              <a:rPr lang="en-IE" sz="3700" b="0" i="0" u="none" strike="noStrike" baseline="0" dirty="0">
                <a:solidFill>
                  <a:srgbClr val="FFFFFF"/>
                </a:solidFill>
                <a:latin typeface="DalaMoa-Light"/>
              </a:rPr>
            </a:br>
            <a:endParaRPr lang="en-IE" sz="3700" dirty="0">
              <a:solidFill>
                <a:srgbClr val="FFFFFF"/>
              </a:solidFill>
            </a:endParaRPr>
          </a:p>
        </p:txBody>
      </p:sp>
      <p:sp>
        <p:nvSpPr>
          <p:cNvPr id="3" name="Subtitle 2">
            <a:extLst>
              <a:ext uri="{FF2B5EF4-FFF2-40B4-BE49-F238E27FC236}">
                <a16:creationId xmlns:a16="http://schemas.microsoft.com/office/drawing/2014/main" id="{15D4C0D3-4A54-02B9-F83E-BA401EA8E3CA}"/>
              </a:ext>
            </a:extLst>
          </p:cNvPr>
          <p:cNvSpPr>
            <a:spLocks noGrp="1"/>
          </p:cNvSpPr>
          <p:nvPr>
            <p:ph type="subTitle" idx="1"/>
          </p:nvPr>
        </p:nvSpPr>
        <p:spPr>
          <a:xfrm>
            <a:off x="8456522" y="5633765"/>
            <a:ext cx="3408555" cy="873612"/>
          </a:xfrm>
        </p:spPr>
        <p:txBody>
          <a:bodyPr anchor="ctr">
            <a:normAutofit/>
          </a:bodyPr>
          <a:lstStyle/>
          <a:p>
            <a:pPr algn="l"/>
            <a:r>
              <a:rPr lang="en-US" sz="1700" dirty="0">
                <a:solidFill>
                  <a:srgbClr val="FFFFFF"/>
                </a:solidFill>
              </a:rPr>
              <a:t>Presentation to  Monaghan Town Team 15</a:t>
            </a:r>
            <a:r>
              <a:rPr lang="en-US" sz="1700" baseline="30000" dirty="0">
                <a:solidFill>
                  <a:srgbClr val="FFFFFF"/>
                </a:solidFill>
              </a:rPr>
              <a:t>th</a:t>
            </a:r>
            <a:r>
              <a:rPr lang="en-US" sz="1700" dirty="0">
                <a:solidFill>
                  <a:srgbClr val="FFFFFF"/>
                </a:solidFill>
              </a:rPr>
              <a:t> April 2025 – Outline of Part VIII Application Proposal</a:t>
            </a:r>
          </a:p>
          <a:p>
            <a:pPr algn="l"/>
            <a:endParaRPr lang="en-IE" sz="1700" dirty="0">
              <a:solidFill>
                <a:srgbClr val="FFFFFF"/>
              </a:solidFill>
            </a:endParaRPr>
          </a:p>
        </p:txBody>
      </p:sp>
      <p:pic>
        <p:nvPicPr>
          <p:cNvPr id="5" name="Picture 4">
            <a:extLst>
              <a:ext uri="{FF2B5EF4-FFF2-40B4-BE49-F238E27FC236}">
                <a16:creationId xmlns:a16="http://schemas.microsoft.com/office/drawing/2014/main" id="{EAD0F8B3-AE3B-0D05-50E4-220AC93E648D}"/>
              </a:ext>
            </a:extLst>
          </p:cNvPr>
          <p:cNvPicPr>
            <a:picLocks noChangeAspect="1"/>
          </p:cNvPicPr>
          <p:nvPr/>
        </p:nvPicPr>
        <p:blipFill>
          <a:blip r:embed="rId3"/>
          <a:stretch>
            <a:fillRect/>
          </a:stretch>
        </p:blipFill>
        <p:spPr>
          <a:xfrm>
            <a:off x="478535" y="696387"/>
            <a:ext cx="11327549" cy="3908004"/>
          </a:xfrm>
          <a:prstGeom prst="rect">
            <a:avLst/>
          </a:prstGeom>
        </p:spPr>
      </p:pic>
      <p:pic>
        <p:nvPicPr>
          <p:cNvPr id="6" name="Picture 5" descr="Local Government Jobs">
            <a:extLst>
              <a:ext uri="{FF2B5EF4-FFF2-40B4-BE49-F238E27FC236}">
                <a16:creationId xmlns:a16="http://schemas.microsoft.com/office/drawing/2014/main" id="{E69865B1-E6F0-6B02-97E6-57186B5B98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200" t="17680" r="35494" b="12804"/>
          <a:stretch/>
        </p:blipFill>
        <p:spPr bwMode="auto">
          <a:xfrm>
            <a:off x="10966173" y="5029315"/>
            <a:ext cx="276756" cy="32142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F478BDB2-B8A8-3F94-9203-E90A18B4C9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2142" y="5300778"/>
            <a:ext cx="1680870" cy="15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77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18E505-8598-4DE5-68E1-5E877B3F5C95}"/>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dirty="0">
                <a:solidFill>
                  <a:schemeClr val="tx1"/>
                </a:solidFill>
                <a:latin typeface="+mj-lt"/>
                <a:ea typeface="+mj-ea"/>
                <a:cs typeface="+mj-cs"/>
              </a:rPr>
              <a:t>Site Application Area</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6F46EE16-6040-BD69-2BD2-4629CBE11F44}"/>
              </a:ext>
            </a:extLst>
          </p:cNvPr>
          <p:cNvSpPr>
            <a:spLocks noGrp="1"/>
          </p:cNvSpPr>
          <p:nvPr>
            <p:ph type="body" sz="half" idx="2"/>
          </p:nvPr>
        </p:nvSpPr>
        <p:spPr>
          <a:xfrm>
            <a:off x="630936" y="2807208"/>
            <a:ext cx="3429000" cy="3410712"/>
          </a:xfrm>
        </p:spPr>
        <p:txBody>
          <a:bodyPr vert="horz" lIns="91440" tIns="45720" rIns="91440" bIns="45720" rtlCol="0" anchor="t">
            <a:normAutofit/>
          </a:bodyPr>
          <a:lstStyle/>
          <a:p>
            <a:pPr indent="-228600">
              <a:buFont typeface="Arial" panose="020B0604020202020204" pitchFamily="34" charset="0"/>
              <a:buChar char="•"/>
            </a:pPr>
            <a:r>
              <a:rPr lang="en-US" sz="2200" dirty="0"/>
              <a:t>Red lines shows boundary of Part VIII application for St Louis Chapel application</a:t>
            </a:r>
          </a:p>
        </p:txBody>
      </p:sp>
      <p:pic>
        <p:nvPicPr>
          <p:cNvPr id="6" name="Picture Placeholder 5">
            <a:extLst>
              <a:ext uri="{FF2B5EF4-FFF2-40B4-BE49-F238E27FC236}">
                <a16:creationId xmlns:a16="http://schemas.microsoft.com/office/drawing/2014/main" id="{C36D8C7D-BE02-3383-916F-01E208CA39B5}"/>
              </a:ext>
            </a:extLst>
          </p:cNvPr>
          <p:cNvPicPr>
            <a:picLocks noGrp="1" noChangeAspect="1"/>
          </p:cNvPicPr>
          <p:nvPr>
            <p:ph type="pic" idx="1"/>
          </p:nvPr>
        </p:nvPicPr>
        <p:blipFill>
          <a:blip r:embed="rId3"/>
          <a:srcRect l="2445" r="2445"/>
          <a:stretch/>
        </p:blipFill>
        <p:spPr>
          <a:xfrm>
            <a:off x="4654296" y="706998"/>
            <a:ext cx="6903720" cy="5444003"/>
          </a:xfrm>
          <a:prstGeom prst="rect">
            <a:avLst/>
          </a:prstGeom>
        </p:spPr>
      </p:pic>
    </p:spTree>
    <p:extLst>
      <p:ext uri="{BB962C8B-B14F-4D97-AF65-F5344CB8AC3E}">
        <p14:creationId xmlns:p14="http://schemas.microsoft.com/office/powerpoint/2010/main" val="67145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6" name="Picture 5">
            <a:extLst>
              <a:ext uri="{FF2B5EF4-FFF2-40B4-BE49-F238E27FC236}">
                <a16:creationId xmlns:a16="http://schemas.microsoft.com/office/drawing/2014/main" id="{BAB843EB-B578-D3CC-E55D-734443461C76}"/>
              </a:ext>
            </a:extLst>
          </p:cNvPr>
          <p:cNvPicPr>
            <a:picLocks noChangeAspect="1"/>
          </p:cNvPicPr>
          <p:nvPr/>
        </p:nvPicPr>
        <p:blipFill>
          <a:blip r:embed="rId3"/>
          <a:srcRect t="7106" b="13121"/>
          <a:stretch/>
        </p:blipFill>
        <p:spPr>
          <a:xfrm>
            <a:off x="20" y="1282"/>
            <a:ext cx="12191980" cy="6856718"/>
          </a:xfrm>
          <a:prstGeom prst="rect">
            <a:avLst/>
          </a:prstGeom>
        </p:spPr>
      </p:pic>
    </p:spTree>
    <p:extLst>
      <p:ext uri="{BB962C8B-B14F-4D97-AF65-F5344CB8AC3E}">
        <p14:creationId xmlns:p14="http://schemas.microsoft.com/office/powerpoint/2010/main" val="159392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A477-9409-9728-BDB6-FB43F5EEA077}"/>
              </a:ext>
            </a:extLst>
          </p:cNvPr>
          <p:cNvSpPr>
            <a:spLocks noGrp="1"/>
          </p:cNvSpPr>
          <p:nvPr>
            <p:ph type="title"/>
          </p:nvPr>
        </p:nvSpPr>
        <p:spPr/>
        <p:txBody>
          <a:bodyPr/>
          <a:lstStyle/>
          <a:p>
            <a:endParaRPr lang="en-IE" dirty="0"/>
          </a:p>
        </p:txBody>
      </p:sp>
      <p:sp>
        <p:nvSpPr>
          <p:cNvPr id="3" name="Picture Placeholder 2">
            <a:extLst>
              <a:ext uri="{FF2B5EF4-FFF2-40B4-BE49-F238E27FC236}">
                <a16:creationId xmlns:a16="http://schemas.microsoft.com/office/drawing/2014/main" id="{DB33A4A8-EE83-6549-9D56-3F2A54139E84}"/>
              </a:ext>
            </a:extLst>
          </p:cNvPr>
          <p:cNvSpPr>
            <a:spLocks noGrp="1"/>
          </p:cNvSpPr>
          <p:nvPr>
            <p:ph type="pic" idx="1"/>
          </p:nvPr>
        </p:nvSpPr>
        <p:spPr/>
        <p:txBody>
          <a:bodyPr/>
          <a:lstStyle/>
          <a:p>
            <a:endParaRPr lang="en-IE" dirty="0"/>
          </a:p>
        </p:txBody>
      </p:sp>
      <p:sp>
        <p:nvSpPr>
          <p:cNvPr id="4" name="Text Placeholder 3">
            <a:extLst>
              <a:ext uri="{FF2B5EF4-FFF2-40B4-BE49-F238E27FC236}">
                <a16:creationId xmlns:a16="http://schemas.microsoft.com/office/drawing/2014/main" id="{B729C18D-D21C-49BF-2789-671F7F8B4EAF}"/>
              </a:ext>
            </a:extLst>
          </p:cNvPr>
          <p:cNvSpPr>
            <a:spLocks noGrp="1"/>
          </p:cNvSpPr>
          <p:nvPr>
            <p:ph type="body" sz="half" idx="2"/>
          </p:nvPr>
        </p:nvSpPr>
        <p:spPr/>
        <p:txBody>
          <a:bodyPr/>
          <a:lstStyle/>
          <a:p>
            <a:endParaRPr lang="en-IE" dirty="0"/>
          </a:p>
        </p:txBody>
      </p:sp>
      <p:pic>
        <p:nvPicPr>
          <p:cNvPr id="6" name="Picture 5">
            <a:extLst>
              <a:ext uri="{FF2B5EF4-FFF2-40B4-BE49-F238E27FC236}">
                <a16:creationId xmlns:a16="http://schemas.microsoft.com/office/drawing/2014/main" id="{FE0D12F4-C2E3-D519-25AC-D11835D1949A}"/>
              </a:ext>
            </a:extLst>
          </p:cNvPr>
          <p:cNvPicPr>
            <a:picLocks noChangeAspect="1"/>
          </p:cNvPicPr>
          <p:nvPr/>
        </p:nvPicPr>
        <p:blipFill>
          <a:blip r:embed="rId3"/>
          <a:stretch>
            <a:fillRect/>
          </a:stretch>
        </p:blipFill>
        <p:spPr>
          <a:xfrm>
            <a:off x="742950" y="548390"/>
            <a:ext cx="10858500" cy="5761219"/>
          </a:xfrm>
          <a:prstGeom prst="rect">
            <a:avLst/>
          </a:prstGeom>
        </p:spPr>
      </p:pic>
    </p:spTree>
    <p:extLst>
      <p:ext uri="{BB962C8B-B14F-4D97-AF65-F5344CB8AC3E}">
        <p14:creationId xmlns:p14="http://schemas.microsoft.com/office/powerpoint/2010/main" val="202236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79B147-6098-7AB7-1AFF-ABC980B4A873}"/>
              </a:ext>
            </a:extLst>
          </p:cNvPr>
          <p:cNvPicPr>
            <a:picLocks noChangeAspect="1"/>
          </p:cNvPicPr>
          <p:nvPr/>
        </p:nvPicPr>
        <p:blipFill>
          <a:blip r:embed="rId3"/>
          <a:stretch>
            <a:fillRect/>
          </a:stretch>
        </p:blipFill>
        <p:spPr>
          <a:xfrm>
            <a:off x="1409700" y="0"/>
            <a:ext cx="9305925" cy="6858000"/>
          </a:xfrm>
          <a:prstGeom prst="rect">
            <a:avLst/>
          </a:prstGeom>
        </p:spPr>
      </p:pic>
    </p:spTree>
    <p:extLst>
      <p:ext uri="{BB962C8B-B14F-4D97-AF65-F5344CB8AC3E}">
        <p14:creationId xmlns:p14="http://schemas.microsoft.com/office/powerpoint/2010/main" val="300297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073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D9A24F3-50DF-D675-835D-0D47A21BF287}"/>
              </a:ext>
            </a:extLst>
          </p:cNvPr>
          <p:cNvPicPr>
            <a:picLocks noChangeAspect="1"/>
          </p:cNvPicPr>
          <p:nvPr/>
        </p:nvPicPr>
        <p:blipFill>
          <a:blip r:embed="rId3"/>
          <a:stretch>
            <a:fillRect/>
          </a:stretch>
        </p:blipFill>
        <p:spPr>
          <a:xfrm>
            <a:off x="3296470" y="643467"/>
            <a:ext cx="5599060" cy="5571066"/>
          </a:xfrm>
          <a:prstGeom prst="rect">
            <a:avLst/>
          </a:prstGeom>
        </p:spPr>
      </p:pic>
    </p:spTree>
    <p:extLst>
      <p:ext uri="{BB962C8B-B14F-4D97-AF65-F5344CB8AC3E}">
        <p14:creationId xmlns:p14="http://schemas.microsoft.com/office/powerpoint/2010/main" val="1720189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Picture 2">
            <a:extLst>
              <a:ext uri="{FF2B5EF4-FFF2-40B4-BE49-F238E27FC236}">
                <a16:creationId xmlns:a16="http://schemas.microsoft.com/office/drawing/2014/main" id="{203BA282-3639-15BE-F2B9-06C09CC8A814}"/>
              </a:ext>
            </a:extLst>
          </p:cNvPr>
          <p:cNvPicPr>
            <a:picLocks noChangeAspect="1"/>
          </p:cNvPicPr>
          <p:nvPr/>
        </p:nvPicPr>
        <p:blipFill>
          <a:blip r:embed="rId3"/>
          <a:srcRect l="19310" r="5564" b="-1"/>
          <a:stretch/>
        </p:blipFill>
        <p:spPr>
          <a:xfrm>
            <a:off x="20" y="1282"/>
            <a:ext cx="12191980" cy="6856718"/>
          </a:xfrm>
          <a:prstGeom prst="rect">
            <a:avLst/>
          </a:prstGeom>
        </p:spPr>
      </p:pic>
    </p:spTree>
    <p:extLst>
      <p:ext uri="{BB962C8B-B14F-4D97-AF65-F5344CB8AC3E}">
        <p14:creationId xmlns:p14="http://schemas.microsoft.com/office/powerpoint/2010/main" val="1035036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F8FBE87-CDE7-F5DC-1C31-851538F44B25}"/>
              </a:ext>
            </a:extLst>
          </p:cNvPr>
          <p:cNvPicPr>
            <a:picLocks noChangeAspect="1"/>
          </p:cNvPicPr>
          <p:nvPr/>
        </p:nvPicPr>
        <p:blipFill>
          <a:blip r:embed="rId3"/>
          <a:stretch>
            <a:fillRect/>
          </a:stretch>
        </p:blipFill>
        <p:spPr>
          <a:xfrm>
            <a:off x="1120477" y="1995465"/>
            <a:ext cx="9951041" cy="2860924"/>
          </a:xfrm>
          <a:prstGeom prst="rect">
            <a:avLst/>
          </a:prstGeom>
        </p:spPr>
      </p:pic>
    </p:spTree>
    <p:extLst>
      <p:ext uri="{BB962C8B-B14F-4D97-AF65-F5344CB8AC3E}">
        <p14:creationId xmlns:p14="http://schemas.microsoft.com/office/powerpoint/2010/main" val="1980406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44948D2-525F-C83D-FCED-CF03828B2DF9}"/>
              </a:ext>
            </a:extLst>
          </p:cNvPr>
          <p:cNvPicPr>
            <a:picLocks noChangeAspect="1"/>
          </p:cNvPicPr>
          <p:nvPr/>
        </p:nvPicPr>
        <p:blipFill>
          <a:blip r:embed="rId3"/>
          <a:stretch>
            <a:fillRect/>
          </a:stretch>
        </p:blipFill>
        <p:spPr>
          <a:xfrm>
            <a:off x="1120477" y="1995465"/>
            <a:ext cx="9951041" cy="2860924"/>
          </a:xfrm>
          <a:prstGeom prst="rect">
            <a:avLst/>
          </a:prstGeom>
        </p:spPr>
      </p:pic>
    </p:spTree>
    <p:extLst>
      <p:ext uri="{BB962C8B-B14F-4D97-AF65-F5344CB8AC3E}">
        <p14:creationId xmlns:p14="http://schemas.microsoft.com/office/powerpoint/2010/main" val="1749032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F959DE3-348E-DFFB-BF69-D0D77CA1E4B5}"/>
              </a:ext>
            </a:extLst>
          </p:cNvPr>
          <p:cNvPicPr>
            <a:picLocks noChangeAspect="1"/>
          </p:cNvPicPr>
          <p:nvPr/>
        </p:nvPicPr>
        <p:blipFill>
          <a:blip r:embed="rId3"/>
          <a:stretch>
            <a:fillRect/>
          </a:stretch>
        </p:blipFill>
        <p:spPr>
          <a:xfrm>
            <a:off x="1947530" y="1123527"/>
            <a:ext cx="8296934" cy="4604800"/>
          </a:xfrm>
          <a:prstGeom prst="rect">
            <a:avLst/>
          </a:prstGeom>
        </p:spPr>
      </p:pic>
    </p:spTree>
    <p:extLst>
      <p:ext uri="{BB962C8B-B14F-4D97-AF65-F5344CB8AC3E}">
        <p14:creationId xmlns:p14="http://schemas.microsoft.com/office/powerpoint/2010/main" val="196377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C1A0533-ABE3-A77D-FF71-A9BF793DA0AC}"/>
              </a:ext>
            </a:extLst>
          </p:cNvPr>
          <p:cNvPicPr>
            <a:picLocks noChangeAspect="1"/>
          </p:cNvPicPr>
          <p:nvPr/>
        </p:nvPicPr>
        <p:blipFill>
          <a:blip r:embed="rId3"/>
          <a:stretch>
            <a:fillRect/>
          </a:stretch>
        </p:blipFill>
        <p:spPr>
          <a:xfrm>
            <a:off x="1120477" y="2132291"/>
            <a:ext cx="9951041" cy="2587271"/>
          </a:xfrm>
          <a:prstGeom prst="rect">
            <a:avLst/>
          </a:prstGeom>
        </p:spPr>
      </p:pic>
    </p:spTree>
    <p:extLst>
      <p:ext uri="{BB962C8B-B14F-4D97-AF65-F5344CB8AC3E}">
        <p14:creationId xmlns:p14="http://schemas.microsoft.com/office/powerpoint/2010/main" val="133707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3" name="Rectangle 62">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dirty="0"/>
          </a:p>
        </p:txBody>
      </p:sp>
      <p:pic>
        <p:nvPicPr>
          <p:cNvPr id="4" name="Picture 3">
            <a:extLst>
              <a:ext uri="{FF2B5EF4-FFF2-40B4-BE49-F238E27FC236}">
                <a16:creationId xmlns:a16="http://schemas.microsoft.com/office/drawing/2014/main" id="{66DCDA07-67DB-9DA6-033B-D9A8105A8ABB}"/>
              </a:ext>
            </a:extLst>
          </p:cNvPr>
          <p:cNvPicPr>
            <a:picLocks noChangeAspect="1"/>
          </p:cNvPicPr>
          <p:nvPr/>
        </p:nvPicPr>
        <p:blipFill>
          <a:blip r:embed="rId3"/>
          <a:stretch>
            <a:fillRect/>
          </a:stretch>
        </p:blipFill>
        <p:spPr>
          <a:xfrm>
            <a:off x="1263578" y="2119721"/>
            <a:ext cx="9664846" cy="2440374"/>
          </a:xfrm>
          <a:prstGeom prst="rect">
            <a:avLst/>
          </a:prstGeom>
        </p:spPr>
      </p:pic>
    </p:spTree>
    <p:extLst>
      <p:ext uri="{BB962C8B-B14F-4D97-AF65-F5344CB8AC3E}">
        <p14:creationId xmlns:p14="http://schemas.microsoft.com/office/powerpoint/2010/main" val="2915957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Rectangle 71">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dirty="0"/>
          </a:p>
        </p:txBody>
      </p:sp>
      <p:pic>
        <p:nvPicPr>
          <p:cNvPr id="3" name="Picture 2">
            <a:extLst>
              <a:ext uri="{FF2B5EF4-FFF2-40B4-BE49-F238E27FC236}">
                <a16:creationId xmlns:a16="http://schemas.microsoft.com/office/drawing/2014/main" id="{B4519C49-E5D1-35E7-7219-36582A9D37DA}"/>
              </a:ext>
            </a:extLst>
          </p:cNvPr>
          <p:cNvPicPr>
            <a:picLocks noChangeAspect="1"/>
          </p:cNvPicPr>
          <p:nvPr/>
        </p:nvPicPr>
        <p:blipFill>
          <a:blip r:embed="rId3"/>
          <a:stretch>
            <a:fillRect/>
          </a:stretch>
        </p:blipFill>
        <p:spPr>
          <a:xfrm>
            <a:off x="1263578" y="2107641"/>
            <a:ext cx="9664846" cy="2464534"/>
          </a:xfrm>
          <a:prstGeom prst="rect">
            <a:avLst/>
          </a:prstGeom>
        </p:spPr>
      </p:pic>
    </p:spTree>
    <p:extLst>
      <p:ext uri="{BB962C8B-B14F-4D97-AF65-F5344CB8AC3E}">
        <p14:creationId xmlns:p14="http://schemas.microsoft.com/office/powerpoint/2010/main" val="2884690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82D0B5-D99D-4BF3-B8A5-CE6C75AC1DD7}"/>
              </a:ext>
            </a:extLst>
          </p:cNvPr>
          <p:cNvSpPr>
            <a:spLocks noGrp="1"/>
          </p:cNvSpPr>
          <p:nvPr>
            <p:ph type="title"/>
          </p:nvPr>
        </p:nvSpPr>
        <p:spPr>
          <a:xfrm>
            <a:off x="640080" y="325369"/>
            <a:ext cx="4368602" cy="2790693"/>
          </a:xfrm>
        </p:spPr>
        <p:txBody>
          <a:bodyPr vert="horz" lIns="91440" tIns="45720" rIns="91440" bIns="45720" rtlCol="0" anchor="b">
            <a:normAutofit/>
          </a:bodyPr>
          <a:lstStyle/>
          <a:p>
            <a:r>
              <a:rPr lang="en-US" sz="5400" b="1" dirty="0"/>
              <a:t>Thank you </a:t>
            </a:r>
          </a:p>
        </p:txBody>
      </p:sp>
      <p:pic>
        <p:nvPicPr>
          <p:cNvPr id="3" name="Picture 2">
            <a:extLst>
              <a:ext uri="{FF2B5EF4-FFF2-40B4-BE49-F238E27FC236}">
                <a16:creationId xmlns:a16="http://schemas.microsoft.com/office/drawing/2014/main" id="{8148B7EE-D5E9-1DC9-9ED1-9F12D6FA8BFA}"/>
              </a:ext>
            </a:extLst>
          </p:cNvPr>
          <p:cNvPicPr>
            <a:picLocks noChangeAspect="1"/>
          </p:cNvPicPr>
          <p:nvPr/>
        </p:nvPicPr>
        <p:blipFill>
          <a:blip r:embed="rId3"/>
          <a:stretch>
            <a:fillRect/>
          </a:stretch>
        </p:blipFill>
        <p:spPr>
          <a:xfrm>
            <a:off x="5682558" y="1720715"/>
            <a:ext cx="5159187" cy="4404742"/>
          </a:xfrm>
          <a:prstGeom prst="rect">
            <a:avLst/>
          </a:prstGeom>
        </p:spPr>
      </p:pic>
      <p:pic>
        <p:nvPicPr>
          <p:cNvPr id="2050" name="Picture 2">
            <a:extLst>
              <a:ext uri="{FF2B5EF4-FFF2-40B4-BE49-F238E27FC236}">
                <a16:creationId xmlns:a16="http://schemas.microsoft.com/office/drawing/2014/main" id="{AA27E6E8-D8E6-DE3E-28D4-2A4A88289A8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26890" y="3274162"/>
            <a:ext cx="2609945" cy="2968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0158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2033</TotalTime>
  <Words>1038</Words>
  <Application>Microsoft Office PowerPoint</Application>
  <PresentationFormat>Widescreen</PresentationFormat>
  <Paragraphs>80</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Calibri</vt:lpstr>
      <vt:lpstr>DalaMoa-Light</vt:lpstr>
      <vt:lpstr>Office Theme</vt:lpstr>
      <vt:lpstr>PowerPoint Presentation</vt:lpstr>
      <vt:lpstr>Reimagining Monaghan </vt:lpstr>
      <vt:lpstr>Site Application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Reimagining Monaghan St Louis Options Paper</dc:title>
  <dc:creator>Kevin McNally</dc:creator>
  <cp:lastModifiedBy>Catherine McKeown</cp:lastModifiedBy>
  <cp:revision>18</cp:revision>
  <cp:lastPrinted>2025-04-14T16:38:49Z</cp:lastPrinted>
  <dcterms:created xsi:type="dcterms:W3CDTF">2025-01-10T09:12:57Z</dcterms:created>
  <dcterms:modified xsi:type="dcterms:W3CDTF">2025-06-23T15:45:03Z</dcterms:modified>
</cp:coreProperties>
</file>